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2" r:id="rId5"/>
    <p:sldId id="273" r:id="rId6"/>
    <p:sldId id="272" r:id="rId7"/>
    <p:sldId id="265" r:id="rId8"/>
    <p:sldId id="266" r:id="rId9"/>
    <p:sldId id="267" r:id="rId10"/>
    <p:sldId id="268" r:id="rId11"/>
    <p:sldId id="269" r:id="rId12"/>
    <p:sldId id="264" r:id="rId13"/>
    <p:sldId id="271" r:id="rId14"/>
    <p:sldId id="270" r:id="rId15"/>
  </p:sldIdLst>
  <p:sldSz cx="9144000" cy="6858000" type="screen4x3"/>
  <p:notesSz cx="6858000" cy="9144000"/>
  <p:custDataLst>
    <p:tags r:id="rId16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4676" autoAdjust="0"/>
  </p:normalViewPr>
  <p:slideViewPr>
    <p:cSldViewPr>
      <p:cViewPr varScale="1">
        <p:scale>
          <a:sx n="66" d="100"/>
          <a:sy n="66" d="100"/>
        </p:scale>
        <p:origin x="-1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68083893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0481755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42468099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6077108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857072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4448794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63566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4281919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1347956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788502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DACCFC-5458-41E6-A814-CC4451F9B8A1}" type="datetimeFigureOut">
              <a:rPr lang="it-IT" smtClean="0"/>
              <a:pPr/>
              <a:t>21/01/2010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5072-A435-44EB-AB0A-C10C71F3C5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0146044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92899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700808"/>
            <a:ext cx="8928992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439" y="5877272"/>
            <a:ext cx="5757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AB565072-A435-44EB-AB0A-C10C71F3C5D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19254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3"/>
            <a:ext cx="9144000" cy="6859613"/>
          </a:xfrm>
          <a:prstGeom prst="rect">
            <a:avLst/>
          </a:prstGeom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667484" y="1768826"/>
            <a:ext cx="7690730" cy="216024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 </a:t>
            </a:r>
            <a:r>
              <a:rPr lang="it-IT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logico per </a:t>
            </a:r>
            <a:endParaRPr lang="it-IT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it-IT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gestione del rischio </a:t>
            </a:r>
          </a:p>
          <a:p>
            <a:pPr>
              <a:defRPr/>
            </a:pPr>
            <a:r>
              <a:rPr lang="it-IT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ottica di miglioramento continuo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4357694"/>
            <a:ext cx="7500990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Prof. Ing. Tina Santillo </a:t>
            </a:r>
          </a:p>
          <a:p>
            <a:pPr algn="ctr"/>
            <a:r>
              <a:rPr lang="it-IT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Dipartimento </a:t>
            </a:r>
            <a:r>
              <a:rPr lang="it-IT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Ingegneria dei Materiali e della Produzione  </a:t>
            </a:r>
          </a:p>
          <a:p>
            <a:pPr algn="ctr"/>
            <a:r>
              <a:rPr lang="it-IT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Università degli Studi di Napoli </a:t>
            </a:r>
            <a:r>
              <a:rPr lang="it-IT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Federico II</a:t>
            </a:r>
            <a:endParaRPr lang="it-IT" sz="1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0960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Gestione sicurezza v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000108"/>
            <a:ext cx="4063793" cy="5165725"/>
          </a:xfrm>
        </p:spPr>
      </p:pic>
      <p:pic>
        <p:nvPicPr>
          <p:cNvPr id="6" name="Immagine 5" descr="Gestione sicurezza v4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92477"/>
            <a:ext cx="9144000" cy="307304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Gestione sicurezza v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000108"/>
            <a:ext cx="4063793" cy="51657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modello logico proposto</a:t>
            </a:r>
            <a:endParaRPr lang="it-IT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3" y="1844824"/>
            <a:ext cx="4639458" cy="40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1772816"/>
            <a:ext cx="460851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/>
              <a:t>Facilità applicazione</a:t>
            </a:r>
          </a:p>
          <a:p>
            <a:r>
              <a:rPr lang="it-IT" sz="2400" dirty="0" smtClean="0"/>
              <a:t>Feed-back tempestivo</a:t>
            </a:r>
          </a:p>
          <a:p>
            <a:r>
              <a:rPr lang="it-IT" sz="2400" dirty="0" smtClean="0"/>
              <a:t>Supporto alle decisioni strategiche in ottica della sicurezza e salute dei lavoratori</a:t>
            </a:r>
          </a:p>
          <a:p>
            <a:r>
              <a:rPr lang="it-IT" sz="2400" dirty="0" smtClean="0"/>
              <a:t>Base per l’implementazione e il controllo di un sistema di gestione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505" y="5279032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it-IT" sz="2400" dirty="0">
                <a:solidFill>
                  <a:prstClr val="black"/>
                </a:solidFill>
              </a:rPr>
              <a:t>Vantaggi per la gestione operativa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779912" y="5612498"/>
            <a:ext cx="648072" cy="3047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1707755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7570" y="1424176"/>
            <a:ext cx="6964826" cy="576064"/>
          </a:xfrm>
        </p:spPr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</a:t>
            </a:r>
            <a:endParaRPr lang="it-IT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93388" y="2629502"/>
            <a:ext cx="6179008" cy="2228258"/>
          </a:xfrm>
        </p:spPr>
        <p:txBody>
          <a:bodyPr>
            <a:noAutofit/>
          </a:bodyPr>
          <a:lstStyle/>
          <a:p>
            <a:r>
              <a:rPr lang="it-IT" sz="4000" dirty="0" smtClean="0"/>
              <a:t>Ciclo di vita della Sicurezza</a:t>
            </a:r>
          </a:p>
          <a:p>
            <a:r>
              <a:rPr lang="it-IT" sz="4000" dirty="0" smtClean="0"/>
              <a:t>Implementazione SW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3"/>
            <a:ext cx="9144000" cy="6859613"/>
          </a:xfrm>
          <a:prstGeom prst="rect">
            <a:avLst/>
          </a:prstGeom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428596" y="2571744"/>
            <a:ext cx="6063616" cy="1157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Grazie per l’attenzione</a:t>
            </a:r>
            <a:endParaRPr lang="it-IT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0960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28736"/>
            <a:ext cx="8928992" cy="4808576"/>
          </a:xfrm>
        </p:spPr>
        <p:txBody>
          <a:bodyPr>
            <a:normAutofit/>
          </a:bodyPr>
          <a:lstStyle/>
          <a:p>
            <a:r>
              <a:rPr lang="it-IT" dirty="0" smtClean="0"/>
              <a:t>Necessità della gestione del rischio nelle organizzazioni</a:t>
            </a:r>
          </a:p>
          <a:p>
            <a:r>
              <a:rPr lang="it-IT" dirty="0" smtClean="0"/>
              <a:t>Rispetto del Testo Unico 81 / 08 e s.m.i.</a:t>
            </a:r>
          </a:p>
          <a:p>
            <a:r>
              <a:rPr lang="it-IT" dirty="0" smtClean="0"/>
              <a:t>Necessità di controllare attivamente tutto il processo da parte del management </a:t>
            </a:r>
          </a:p>
          <a:p>
            <a:r>
              <a:rPr lang="it-IT" dirty="0" smtClean="0"/>
              <a:t>Miglioramento continuo</a:t>
            </a:r>
          </a:p>
          <a:p>
            <a:r>
              <a:rPr lang="it-IT" dirty="0" smtClean="0"/>
              <a:t>Possibilità di implementare un sistema di gestione certificato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544884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Sistemi </a:t>
            </a:r>
            <a:r>
              <a:rPr lang="it-IT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Gestione della Sicurezza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29" y="1916832"/>
            <a:ext cx="8928992" cy="4086458"/>
          </a:xfrm>
        </p:spPr>
        <p:txBody>
          <a:bodyPr/>
          <a:lstStyle/>
          <a:p>
            <a:r>
              <a:rPr lang="it-IT" dirty="0" smtClean="0"/>
              <a:t> </a:t>
            </a:r>
            <a:r>
              <a:rPr lang="it-IT" dirty="0"/>
              <a:t>Linee guida </a:t>
            </a:r>
            <a:r>
              <a:rPr lang="it-IT" dirty="0" smtClean="0"/>
              <a:t>UNI-INAIL </a:t>
            </a:r>
          </a:p>
          <a:p>
            <a:r>
              <a:rPr lang="it-IT" dirty="0"/>
              <a:t> British Standard OHSAS 18001:2007</a:t>
            </a:r>
          </a:p>
        </p:txBody>
      </p:sp>
      <p:sp>
        <p:nvSpPr>
          <p:cNvPr id="4" name="Rectangle 3"/>
          <p:cNvSpPr/>
          <p:nvPr/>
        </p:nvSpPr>
        <p:spPr>
          <a:xfrm>
            <a:off x="4108918" y="3284984"/>
            <a:ext cx="50040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Per </a:t>
            </a:r>
            <a:r>
              <a:rPr lang="it-IT" sz="2000" u="sng" dirty="0"/>
              <a:t>Sistema di Gestione della Salute e Sicurezza sul Lavoro</a:t>
            </a:r>
            <a:r>
              <a:rPr lang="it-IT" sz="2000" dirty="0"/>
              <a:t> (SGSL) si </a:t>
            </a:r>
            <a:r>
              <a:rPr lang="it-IT" sz="2000" dirty="0" smtClean="0"/>
              <a:t>intende:</a:t>
            </a:r>
          </a:p>
          <a:p>
            <a:endParaRPr lang="it-IT" sz="2000" dirty="0"/>
          </a:p>
          <a:p>
            <a:r>
              <a:rPr lang="it-IT" sz="2000" dirty="0" smtClean="0"/>
              <a:t>"</a:t>
            </a:r>
            <a:r>
              <a:rPr lang="it-IT" sz="2000" i="1" dirty="0" smtClean="0"/>
              <a:t>un </a:t>
            </a:r>
            <a:r>
              <a:rPr lang="it-IT" sz="2000" i="1" dirty="0"/>
              <a:t>modo organico di affrontare i problemi della sicurezza attraverso un approccio manageriale ed organizzativo, che li consideri intimamente legati ad aspetti produttivi, finanziari e di marketing, avendone essi la stessa </a:t>
            </a:r>
            <a:r>
              <a:rPr lang="it-IT" sz="2000" i="1" dirty="0" smtClean="0"/>
              <a:t>rilevanza</a:t>
            </a:r>
            <a:r>
              <a:rPr lang="it-IT" sz="2000" dirty="0" smtClean="0"/>
              <a:t>"  - INAIL</a:t>
            </a:r>
            <a:endParaRPr lang="it-IT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693562"/>
            <a:ext cx="1453744" cy="14537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691680" y="3590933"/>
            <a:ext cx="1800200" cy="9601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1230640" cy="9056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48065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928802"/>
            <a:ext cx="8928992" cy="4308510"/>
          </a:xfrm>
        </p:spPr>
        <p:txBody>
          <a:bodyPr lIns="92075" tIns="46038" rIns="92075" bIns="46038">
            <a:normAutofit/>
          </a:bodyPr>
          <a:lstStyle/>
          <a:p>
            <a:pPr defTabSz="762000"/>
            <a:r>
              <a:rPr lang="it-IT" sz="2800" dirty="0"/>
              <a:t>Riduzione dei costi diretti ed indiretti degli infortuni e degli </a:t>
            </a:r>
            <a:r>
              <a:rPr lang="it-IT" sz="2800" dirty="0" smtClean="0"/>
              <a:t>incidenti</a:t>
            </a:r>
          </a:p>
          <a:p>
            <a:pPr defTabSz="762000"/>
            <a:endParaRPr lang="it-IT" sz="1800" dirty="0"/>
          </a:p>
          <a:p>
            <a:pPr defTabSz="762000"/>
            <a:r>
              <a:rPr lang="it-IT" sz="2800" dirty="0"/>
              <a:t>Riduzione dei costi umani e sociali delle malattie </a:t>
            </a:r>
            <a:r>
              <a:rPr lang="it-IT" sz="2800" dirty="0" smtClean="0"/>
              <a:t>professionali</a:t>
            </a:r>
          </a:p>
          <a:p>
            <a:pPr defTabSz="762000"/>
            <a:endParaRPr lang="it-IT" sz="1800" dirty="0"/>
          </a:p>
          <a:p>
            <a:pPr defTabSz="762000"/>
            <a:r>
              <a:rPr lang="it-IT" sz="2800" dirty="0"/>
              <a:t>Raggiungimento dell’efficienza dei </a:t>
            </a:r>
            <a:r>
              <a:rPr lang="it-IT" sz="2800" dirty="0" smtClean="0"/>
              <a:t>processi</a:t>
            </a:r>
          </a:p>
          <a:p>
            <a:pPr defTabSz="762000"/>
            <a:endParaRPr lang="it-IT" sz="1800" dirty="0"/>
          </a:p>
          <a:p>
            <a:pPr defTabSz="762000"/>
            <a:r>
              <a:rPr lang="it-IT" sz="2800" dirty="0" smtClean="0"/>
              <a:t>Riduzione </a:t>
            </a:r>
            <a:r>
              <a:rPr lang="it-IT" sz="2800" dirty="0"/>
              <a:t>premi assicurativi INAIL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Vantaggi </a:t>
            </a:r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S.G.S.L.</a:t>
            </a:r>
            <a:endParaRPr lang="it-IT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339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28794" y="2124306"/>
            <a:ext cx="5178876" cy="1661884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Modello logico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57290" y="4286256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di </a:t>
            </a:r>
            <a:r>
              <a:rPr lang="it-IT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Deming</a:t>
            </a:r>
            <a:endParaRPr lang="it-IT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052736"/>
            <a:ext cx="4032448" cy="512588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060848"/>
            <a:ext cx="3240360" cy="2207495"/>
          </a:xfrm>
          <a:prstGeom prst="rect">
            <a:avLst/>
          </a:prstGeom>
        </p:spPr>
      </p:pic>
      <p:pic>
        <p:nvPicPr>
          <p:cNvPr id="4" name="Immagine 3" descr="Gestione sicurezza v4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1189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7748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86736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Gestione sicurezza v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000108"/>
            <a:ext cx="4063793" cy="5165725"/>
          </a:xfrm>
        </p:spPr>
      </p:pic>
      <p:pic>
        <p:nvPicPr>
          <p:cNvPr id="5" name="Immagine 4" descr="Gestione sicurezza v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785926"/>
            <a:ext cx="7762875" cy="3733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Gestione sicurezza v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000108"/>
            <a:ext cx="4063793" cy="5165725"/>
          </a:xfrm>
        </p:spPr>
      </p:pic>
      <p:pic>
        <p:nvPicPr>
          <p:cNvPr id="6" name="Immagine 5" descr="Gestione sicurezza v4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6314"/>
            <a:ext cx="9144000" cy="594537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Gestione sicurezza v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000108"/>
            <a:ext cx="4063793" cy="5165725"/>
          </a:xfrm>
        </p:spPr>
      </p:pic>
      <p:pic>
        <p:nvPicPr>
          <p:cNvPr id="5" name="Immagine 4" descr="Gestione sicurezza v4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95475"/>
            <a:ext cx="9144000" cy="30670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31&quot;&gt;&lt;object type=&quot;3&quot; unique_id=&quot;10032&quot;&gt;&lt;property id=&quot;20148&quot; value=&quot;5&quot;/&gt;&lt;property id=&quot;20300&quot; value=&quot;Slide 1&quot;/&gt;&lt;property id=&quot;20307&quot; value=&quot;256&quot;/&gt;&lt;/object&gt;&lt;object type=&quot;3&quot; unique_id=&quot;10033&quot;&gt;&lt;property id=&quot;20148&quot; value=&quot;5&quot;/&gt;&lt;property id=&quot;20300&quot; value=&quot;Slide 2&quot;/&gt;&lt;property id=&quot;20307&quot; value=&quot;263&quot;/&gt;&lt;/object&gt;&lt;object type=&quot;3&quot; unique_id=&quot;10034&quot;&gt;&lt;property id=&quot;20148&quot; value=&quot;5&quot;/&gt;&lt;property id=&quot;20300&quot; value=&quot;Slide 3 - &amp;quot;I Sistemi di Gestione della Sicurezza&amp;quot;&quot;/&gt;&lt;property id=&quot;20307&quot; value=&quot;260&quot;/&gt;&lt;/object&gt;&lt;object type=&quot;3&quot; unique_id=&quot;10035&quot;&gt;&lt;property id=&quot;20148&quot; value=&quot;5&quot;/&gt;&lt;property id=&quot;20300&quot; value=&quot;Slide 4 - &amp;quot;Vantaggi S.G.S.L.&amp;quot;&quot;/&gt;&lt;property id=&quot;20307&quot; value=&quot;262&quot;/&gt;&lt;/object&gt;&lt;object type=&quot;3&quot; unique_id=&quot;10036&quot;&gt;&lt;property id=&quot;20148&quot; value=&quot;5&quot;/&gt;&lt;property id=&quot;20300&quot; value=&quot;Slide 12 - &amp;quot;Il modello logico proposto&amp;quot;&quot;/&gt;&lt;property id=&quot;20307&quot; value=&quot;264&quot;/&gt;&lt;/object&gt;&lt;object type=&quot;3&quot; unique_id=&quot;10037&quot;&gt;&lt;property id=&quot;20148&quot; value=&quot;5&quot;/&gt;&lt;property id=&quot;20300&quot; value=&quot;Slide 6&quot;/&gt;&lt;property id=&quot;20307&quot; value=&quot;272&quot;/&gt;&lt;/object&gt;&lt;object type=&quot;3&quot; unique_id=&quot;10038&quot;&gt;&lt;property id=&quot;20148&quot; value=&quot;5&quot;/&gt;&lt;property id=&quot;20300&quot; value=&quot;Slide 7&quot;/&gt;&lt;property id=&quot;20307&quot; value=&quot;265&quot;/&gt;&lt;/object&gt;&lt;object type=&quot;3&quot; unique_id=&quot;10039&quot;&gt;&lt;property id=&quot;20148&quot; value=&quot;5&quot;/&gt;&lt;property id=&quot;20300&quot; value=&quot;Slide 8&quot;/&gt;&lt;property id=&quot;20307&quot; value=&quot;266&quot;/&gt;&lt;/object&gt;&lt;object type=&quot;3&quot; unique_id=&quot;10040&quot;&gt;&lt;property id=&quot;20148&quot; value=&quot;5&quot;/&gt;&lt;property id=&quot;20300&quot; value=&quot;Slide 9&quot;/&gt;&lt;property id=&quot;20307&quot; value=&quot;267&quot;/&gt;&lt;/object&gt;&lt;object type=&quot;3&quot; unique_id=&quot;10041&quot;&gt;&lt;property id=&quot;20148&quot; value=&quot;5&quot;/&gt;&lt;property id=&quot;20300&quot; value=&quot;Slide 10&quot;/&gt;&lt;property id=&quot;20307&quot; value=&quot;268&quot;/&gt;&lt;/object&gt;&lt;object type=&quot;3&quot; unique_id=&quot;10042&quot;&gt;&lt;property id=&quot;20148&quot; value=&quot;5&quot;/&gt;&lt;property id=&quot;20300&quot; value=&quot;Slide 11&quot;/&gt;&lt;property id=&quot;20307&quot; value=&quot;269&quot;/&gt;&lt;/object&gt;&lt;object type=&quot;3&quot; unique_id=&quot;10043&quot;&gt;&lt;property id=&quot;20148&quot; value=&quot;5&quot;/&gt;&lt;property id=&quot;20300&quot; value=&quot;Slide 13 - &amp;quot;conclusione&amp;quot;&quot;/&gt;&lt;property id=&quot;20307&quot; value=&quot;271&quot;/&gt;&lt;/object&gt;&lt;object type=&quot;3&quot; unique_id=&quot;10044&quot;&gt;&lt;property id=&quot;20148&quot; value=&quot;5&quot;/&gt;&lt;property id=&quot;20300&quot; value=&quot;Slide 14&quot;/&gt;&lt;property id=&quot;20307&quot; value=&quot;270&quot;/&gt;&lt;/object&gt;&lt;object type=&quot;3&quot; unique_id=&quot;10075&quot;&gt;&lt;property id=&quot;20148&quot; value=&quot;5&quot;/&gt;&lt;property id=&quot;20300&quot; value=&quot;Slide 5 - &amp;quot;Modello logico&amp;quot;&quot;/&gt;&lt;property id=&quot;20307&quot; value=&quot;273&quot;/&gt;&lt;/object&gt;&lt;/object&gt;&lt;object type=&quot;8&quot; unique_id=&quot;1005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223</Words>
  <Application>Microsoft Office PowerPoint</Application>
  <PresentationFormat>Presentazione su schermo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Office Theme</vt:lpstr>
      <vt:lpstr>Diapositiva 1</vt:lpstr>
      <vt:lpstr>Diapositiva 2</vt:lpstr>
      <vt:lpstr>I Sistemi di Gestione della Sicurezza</vt:lpstr>
      <vt:lpstr>Vantaggi S.G.S.L.</vt:lpstr>
      <vt:lpstr>Modello logico</vt:lpstr>
      <vt:lpstr>Diapositiva 6</vt:lpstr>
      <vt:lpstr>Diapositiva 7</vt:lpstr>
      <vt:lpstr>Diapositiva 8</vt:lpstr>
      <vt:lpstr>Diapositiva 9</vt:lpstr>
      <vt:lpstr>Diapositiva 10</vt:lpstr>
      <vt:lpstr>Diapositiva 11</vt:lpstr>
      <vt:lpstr>Il modello logico proposto</vt:lpstr>
      <vt:lpstr>conclusione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</dc:creator>
  <cp:lastModifiedBy>Default</cp:lastModifiedBy>
  <cp:revision>34</cp:revision>
  <dcterms:created xsi:type="dcterms:W3CDTF">2010-01-20T10:20:26Z</dcterms:created>
  <dcterms:modified xsi:type="dcterms:W3CDTF">2010-01-21T06:24:34Z</dcterms:modified>
</cp:coreProperties>
</file>