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65" r:id="rId4"/>
    <p:sldId id="266" r:id="rId5"/>
    <p:sldId id="274" r:id="rId6"/>
    <p:sldId id="267" r:id="rId7"/>
    <p:sldId id="268" r:id="rId8"/>
    <p:sldId id="269" r:id="rId9"/>
    <p:sldId id="270" r:id="rId10"/>
    <p:sldId id="272" r:id="rId11"/>
    <p:sldId id="271" r:id="rId12"/>
    <p:sldId id="273" r:id="rId13"/>
  </p:sldIdLst>
  <p:sldSz cx="9144000" cy="6858000" type="screen4x3"/>
  <p:notesSz cx="6858000" cy="9144000"/>
  <p:custDataLst>
    <p:tags r:id="rId14"/>
  </p:custDataLst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5" autoAdjust="0"/>
    <p:restoredTop sz="99824" autoAdjust="0"/>
  </p:normalViewPr>
  <p:slideViewPr>
    <p:cSldViewPr>
      <p:cViewPr varScale="1">
        <p:scale>
          <a:sx n="70" d="100"/>
          <a:sy n="70" d="100"/>
        </p:scale>
        <p:origin x="-46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3B54391-0410-4293-AA9E-71C7FE985A1B}" type="datetimeFigureOut">
              <a:rPr lang="it-IT"/>
              <a:pPr>
                <a:defRPr/>
              </a:pPr>
              <a:t>21/01/2010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8BA00-B367-4053-A60F-A5CA65FBAF2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3D795C3-7C20-4B53-B2B1-41AA428EE3B3}" type="datetimeFigureOut">
              <a:rPr lang="it-IT"/>
              <a:pPr>
                <a:defRPr/>
              </a:pPr>
              <a:t>21/01/2010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86374-3B0C-47A2-B995-0D0135333EA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57B8795-A626-4908-B13F-1BBD5C578ABF}" type="datetimeFigureOut">
              <a:rPr lang="it-IT"/>
              <a:pPr>
                <a:defRPr/>
              </a:pPr>
              <a:t>21/01/2010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32548-0404-4920-89FA-C75A575ABFD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273970B-D44A-4CDB-9F01-F52117E24687}" type="datetimeFigureOut">
              <a:rPr lang="it-IT"/>
              <a:pPr>
                <a:defRPr/>
              </a:pPr>
              <a:t>21/01/2010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2D5F4-0F7B-4ADD-B1C6-752E59B698F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7FB3150-3053-44B9-A0F2-44052C67F685}" type="datetimeFigureOut">
              <a:rPr lang="it-IT"/>
              <a:pPr>
                <a:defRPr/>
              </a:pPr>
              <a:t>21/01/2010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5D330-C6BF-4BA7-87CD-D5F564D6DDE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B976494-00E1-49E6-BD1F-A7CF8030BE52}" type="datetimeFigureOut">
              <a:rPr lang="it-IT"/>
              <a:pPr>
                <a:defRPr/>
              </a:pPr>
              <a:t>21/01/2010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820ED-1BCB-4191-A6F7-148A7F223EE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ACC80B3-8A83-470F-9A56-035ABCDAD070}" type="datetimeFigureOut">
              <a:rPr lang="it-IT"/>
              <a:pPr>
                <a:defRPr/>
              </a:pPr>
              <a:t>21/01/2010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16CDD-29DE-4CDE-8390-106C533A138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2795B6D-BEFA-4398-ABCF-098CCABCC7BE}" type="datetimeFigureOut">
              <a:rPr lang="it-IT"/>
              <a:pPr>
                <a:defRPr/>
              </a:pPr>
              <a:t>21/01/2010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69A2F-0843-4725-8E97-EA48EDCB23C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7ABCBA4-38D9-496D-92AC-0167CC065CFB}" type="datetimeFigureOut">
              <a:rPr lang="it-IT"/>
              <a:pPr>
                <a:defRPr/>
              </a:pPr>
              <a:t>21/01/2010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53912-95D7-4EBE-969D-16DF588395D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B44456-18F6-414D-AD81-0FE0B7A371F3}" type="datetimeFigureOut">
              <a:rPr lang="it-IT"/>
              <a:pPr>
                <a:defRPr/>
              </a:pPr>
              <a:t>21/01/2010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B4A1D-9EE9-4D33-BDD4-2943564D88F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FF75D94-BDCD-463B-8108-E822F5188B81}" type="datetimeFigureOut">
              <a:rPr lang="it-IT"/>
              <a:pPr>
                <a:defRPr/>
              </a:pPr>
              <a:t>21/01/2010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6E3B-5ABB-40CF-9B91-F1799C3DB35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7950" y="1052513"/>
            <a:ext cx="89281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it-IT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7950" y="1700213"/>
            <a:ext cx="89281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813" y="5876925"/>
            <a:ext cx="574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9384164D-A457-49EA-BE09-DEF6379463ED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it-IT"/>
          </a:p>
        </p:txBody>
      </p:sp>
      <p:pic>
        <p:nvPicPr>
          <p:cNvPr id="13316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olo 1"/>
          <p:cNvSpPr txBox="1">
            <a:spLocks/>
          </p:cNvSpPr>
          <p:nvPr/>
        </p:nvSpPr>
        <p:spPr>
          <a:xfrm>
            <a:off x="785813" y="1714500"/>
            <a:ext cx="7143750" cy="1785938"/>
          </a:xfrm>
          <a:prstGeom prst="rect">
            <a:avLst/>
          </a:prstGeom>
          <a:solidFill>
            <a:srgbClr val="FFC000"/>
          </a:solidFill>
        </p:spPr>
        <p:txBody>
          <a:bodyPr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it-IT" b="1" i="1" dirty="0" smtClean="0"/>
              <a:t>“SICUREZZA SUL LAVORO E PROBLEMATICHE CORRELATE AI CANTIERI </a:t>
            </a:r>
            <a:r>
              <a:rPr lang="it-IT" b="1" i="1" dirty="0" err="1" smtClean="0"/>
              <a:t>DI</a:t>
            </a:r>
            <a:r>
              <a:rPr lang="it-IT" b="1" i="1" dirty="0" smtClean="0"/>
              <a:t> OPERE PUBBLICHE”</a:t>
            </a:r>
            <a:endParaRPr lang="it-IT" dirty="0" smtClean="0"/>
          </a:p>
          <a:p>
            <a:pPr fontAlgn="auto">
              <a:spcAft>
                <a:spcPts val="0"/>
              </a:spcAft>
              <a:defRPr/>
            </a:pPr>
            <a:r>
              <a:rPr lang="it-IT" b="1" i="1" dirty="0" smtClean="0"/>
              <a:t> </a:t>
            </a:r>
            <a:endParaRPr lang="it-IT" dirty="0" smtClean="0"/>
          </a:p>
        </p:txBody>
      </p:sp>
      <p:sp>
        <p:nvSpPr>
          <p:cNvPr id="13318" name="Rectangle 9"/>
          <p:cNvSpPr>
            <a:spLocks noChangeArrowheads="1"/>
          </p:cNvSpPr>
          <p:nvPr/>
        </p:nvSpPr>
        <p:spPr bwMode="auto">
          <a:xfrm>
            <a:off x="857250" y="4351338"/>
            <a:ext cx="7313613" cy="107791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200" b="1">
                <a:latin typeface="Calibri" pitchFamily="34" charset="0"/>
              </a:rPr>
              <a:t>Sergio Trinchella</a:t>
            </a:r>
            <a:endParaRPr lang="it-IT" sz="3200">
              <a:latin typeface="Calibri" pitchFamily="34" charset="0"/>
            </a:endParaRPr>
          </a:p>
          <a:p>
            <a:r>
              <a:rPr lang="it-IT" sz="3200" b="1">
                <a:latin typeface="Calibri" pitchFamily="34" charset="0"/>
              </a:rPr>
              <a:t>Direttore Provinciale del Lavoro di Napoli</a:t>
            </a:r>
            <a:endParaRPr lang="it-IT" sz="3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/>
              <a:t>I CONTROLLI  NEI  CANTIERI EDILI</a:t>
            </a:r>
            <a:endParaRPr lang="it-IT" dirty="0"/>
          </a:p>
        </p:txBody>
      </p:sp>
      <p:sp>
        <p:nvSpPr>
          <p:cNvPr id="2253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it-IT" b="1" smtClean="0"/>
              <a:t> </a:t>
            </a:r>
            <a:endParaRPr lang="it-IT" smtClean="0"/>
          </a:p>
          <a:p>
            <a:pPr algn="ctr" eaLnBrk="1" hangingPunct="1">
              <a:buFont typeface="Arial" charset="0"/>
              <a:buNone/>
            </a:pPr>
            <a:r>
              <a:rPr lang="it-IT" b="1" smtClean="0">
                <a:solidFill>
                  <a:srgbClr val="0070C0"/>
                </a:solidFill>
              </a:rPr>
              <a:t> ASL </a:t>
            </a:r>
            <a:endParaRPr lang="it-IT" smtClean="0">
              <a:solidFill>
                <a:srgbClr val="0070C0"/>
              </a:solidFill>
            </a:endParaRPr>
          </a:p>
          <a:p>
            <a:pPr algn="ctr" eaLnBrk="1" hangingPunct="1">
              <a:buFont typeface="Arial" charset="0"/>
              <a:buNone/>
            </a:pPr>
            <a:r>
              <a:rPr lang="it-IT" b="1" smtClean="0">
                <a:solidFill>
                  <a:srgbClr val="0070C0"/>
                </a:solidFill>
              </a:rPr>
              <a:t> </a:t>
            </a:r>
            <a:endParaRPr lang="it-IT" smtClean="0">
              <a:solidFill>
                <a:srgbClr val="0070C0"/>
              </a:solidFill>
            </a:endParaRPr>
          </a:p>
          <a:p>
            <a:pPr algn="ctr" eaLnBrk="1" hangingPunct="1">
              <a:buFont typeface="Arial" charset="0"/>
              <a:buNone/>
            </a:pPr>
            <a:r>
              <a:rPr lang="it-IT" b="1" smtClean="0">
                <a:solidFill>
                  <a:srgbClr val="0070C0"/>
                </a:solidFill>
              </a:rPr>
              <a:t> </a:t>
            </a:r>
            <a:endParaRPr lang="it-IT" smtClean="0">
              <a:solidFill>
                <a:srgbClr val="0070C0"/>
              </a:solidFill>
            </a:endParaRPr>
          </a:p>
          <a:p>
            <a:pPr algn="ctr" eaLnBrk="1" hangingPunct="1">
              <a:buFont typeface="Arial" charset="0"/>
              <a:buNone/>
            </a:pPr>
            <a:r>
              <a:rPr lang="it-IT" b="1" smtClean="0">
                <a:solidFill>
                  <a:srgbClr val="0070C0"/>
                </a:solidFill>
              </a:rPr>
              <a:t>ISPETTORATO DEL LAVORO</a:t>
            </a:r>
            <a:endParaRPr lang="it-IT" smtClean="0">
              <a:solidFill>
                <a:srgbClr val="0070C0"/>
              </a:solidFill>
            </a:endParaRPr>
          </a:p>
          <a:p>
            <a:pPr eaLnBrk="1" hangingPunct="1"/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olo 1"/>
          <p:cNvSpPr>
            <a:spLocks noGrp="1"/>
          </p:cNvSpPr>
          <p:nvPr>
            <p:ph type="title"/>
          </p:nvPr>
        </p:nvSpPr>
        <p:spPr>
          <a:xfrm>
            <a:off x="107950" y="1052513"/>
            <a:ext cx="8928100" cy="1090612"/>
          </a:xfrm>
        </p:spPr>
        <p:txBody>
          <a:bodyPr/>
          <a:lstStyle/>
          <a:p>
            <a:pPr eaLnBrk="1" hangingPunct="1"/>
            <a:r>
              <a:rPr lang="it-IT" sz="3600" b="1" smtClean="0"/>
              <a:t>PRINCIPALI PROBLEMATICHE </a:t>
            </a:r>
            <a:br>
              <a:rPr lang="it-IT" sz="3600" b="1" smtClean="0"/>
            </a:br>
            <a:r>
              <a:rPr lang="it-IT" sz="3600" b="1" smtClean="0"/>
              <a:t>LEGATE AGLI APPALTI PUBBLICI</a:t>
            </a:r>
            <a:endParaRPr lang="it-IT" sz="3600" smtClean="0"/>
          </a:p>
        </p:txBody>
      </p:sp>
      <p:sp>
        <p:nvSpPr>
          <p:cNvPr id="23555" name="Segnaposto contenuto 2"/>
          <p:cNvSpPr>
            <a:spLocks noGrp="1"/>
          </p:cNvSpPr>
          <p:nvPr>
            <p:ph idx="1"/>
          </p:nvPr>
        </p:nvSpPr>
        <p:spPr>
          <a:xfrm>
            <a:off x="393700" y="3128963"/>
            <a:ext cx="8393113" cy="18716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it-IT" b="1" smtClean="0">
                <a:solidFill>
                  <a:srgbClr val="FF0000"/>
                </a:solidFill>
              </a:rPr>
              <a:t>MASSIMO RIBASSO DEL PREZZO</a:t>
            </a:r>
            <a:endParaRPr lang="it-IT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endParaRPr lang="it-IT" smtClean="0">
              <a:solidFill>
                <a:srgbClr val="FF0000"/>
              </a:solidFill>
            </a:endParaRPr>
          </a:p>
          <a:p>
            <a:pPr algn="ctr" eaLnBrk="1" hangingPunct="1">
              <a:buFont typeface="Arial" charset="0"/>
              <a:buNone/>
            </a:pPr>
            <a:r>
              <a:rPr lang="it-IT" b="1" smtClean="0">
                <a:solidFill>
                  <a:srgbClr val="FF0000"/>
                </a:solidFill>
              </a:rPr>
              <a:t>ESTREMA FRAMMENTAZIONE DELL’APPALTO</a:t>
            </a:r>
            <a:endParaRPr lang="it-IT" smtClean="0">
              <a:solidFill>
                <a:srgbClr val="FF0000"/>
              </a:solidFill>
            </a:endParaRPr>
          </a:p>
          <a:p>
            <a:pPr eaLnBrk="1" hangingPunct="1"/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olo 1"/>
          <p:cNvSpPr>
            <a:spLocks noGrp="1"/>
          </p:cNvSpPr>
          <p:nvPr>
            <p:ph type="title"/>
          </p:nvPr>
        </p:nvSpPr>
        <p:spPr>
          <a:xfrm>
            <a:off x="107950" y="1000125"/>
            <a:ext cx="8928100" cy="1785938"/>
          </a:xfrm>
        </p:spPr>
        <p:txBody>
          <a:bodyPr/>
          <a:lstStyle/>
          <a:p>
            <a:pPr eaLnBrk="1" hangingPunct="1"/>
            <a:r>
              <a:rPr lang="it-IT" sz="32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PRINCIPALI CAUSE CHE DETERMINANO GLI INFORTUNI AI LAVORATORI EXTRACOMUNITARI</a:t>
            </a:r>
            <a:endParaRPr lang="it-IT" sz="3200" smtClean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950" y="2428875"/>
            <a:ext cx="8928100" cy="3643313"/>
          </a:xfrm>
        </p:spPr>
        <p:txBody>
          <a:bodyPr rtlCol="0">
            <a:normAutofit fontScale="85000"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it-IT" b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PERICOLOSITA’ DELLE ATTIVITA’ SVOLTE</a:t>
            </a:r>
            <a:endParaRPr lang="it-IT" sz="1400" dirty="0" smtClean="0">
              <a:latin typeface="Times New Roman"/>
              <a:ea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 </a:t>
            </a:r>
            <a:endParaRPr lang="it-IT" sz="1400" dirty="0" smtClean="0">
              <a:latin typeface="Times New Roman"/>
              <a:ea typeface="Times New Roman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457200" algn="l"/>
              </a:tabLst>
              <a:defRPr/>
            </a:pPr>
            <a:r>
              <a:rPr lang="it-IT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INESPERIENZA</a:t>
            </a:r>
            <a:endParaRPr lang="it-IT" sz="1400" dirty="0" smtClean="0">
              <a:latin typeface="Times New Roman"/>
              <a:ea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 </a:t>
            </a:r>
            <a:endParaRPr lang="it-IT" sz="1400" dirty="0" smtClean="0">
              <a:latin typeface="Times New Roman"/>
              <a:ea typeface="Times New Roman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457200" algn="l"/>
              </a:tabLst>
              <a:defRPr/>
            </a:pPr>
            <a:r>
              <a:rPr lang="it-IT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ORARI </a:t>
            </a:r>
            <a:r>
              <a:rPr lang="it-IT" b="1" dirty="0" err="1" smtClean="0">
                <a:solidFill>
                  <a:srgbClr val="FF0000"/>
                </a:solidFill>
                <a:latin typeface="Times New Roman"/>
                <a:ea typeface="Times New Roman"/>
              </a:rPr>
              <a:t>DI</a:t>
            </a:r>
            <a:r>
              <a:rPr lang="it-IT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 LAVORO</a:t>
            </a:r>
            <a:endParaRPr lang="it-IT" sz="1400" dirty="0" smtClean="0">
              <a:latin typeface="Times New Roman"/>
              <a:ea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 </a:t>
            </a:r>
            <a:endParaRPr lang="it-IT" sz="1400" dirty="0" smtClean="0">
              <a:latin typeface="Times New Roman"/>
              <a:ea typeface="Times New Roman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457200" algn="l"/>
              </a:tabLst>
              <a:defRPr/>
            </a:pPr>
            <a:r>
              <a:rPr lang="it-IT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BARRIERE LINGUISTICHE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07950" y="1000125"/>
            <a:ext cx="8928100" cy="1143000"/>
          </a:xfrm>
        </p:spPr>
        <p:txBody>
          <a:bodyPr/>
          <a:lstStyle/>
          <a:p>
            <a:pPr eaLnBrk="1" hangingPunct="1"/>
            <a:r>
              <a:rPr lang="it-IT" sz="2800" b="1" smtClean="0">
                <a:latin typeface="Times New Roman" pitchFamily="18" charset="0"/>
                <a:cs typeface="Times New Roman" pitchFamily="18" charset="0"/>
              </a:rPr>
              <a:t>DATI   I.N.A.I.L. </a:t>
            </a:r>
            <a:br>
              <a:rPr lang="it-IT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it-IT" sz="2400" b="1" smtClean="0">
                <a:latin typeface="Times New Roman" pitchFamily="18" charset="0"/>
                <a:cs typeface="Times New Roman" pitchFamily="18" charset="0"/>
              </a:rPr>
              <a:t>ULTIMO RAPPORTO REGIONALE DEL 30 APRILE 2009</a:t>
            </a:r>
            <a:endParaRPr lang="it-IT" sz="36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2286000"/>
            <a:ext cx="8928100" cy="450056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2800" b="1" u="sng" dirty="0" smtClean="0"/>
              <a:t>NAZIONALI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1800" b="1" dirty="0" smtClean="0"/>
              <a:t> INCIDENTI SUL LAVORO NEL 2008          </a:t>
            </a:r>
            <a:r>
              <a:rPr lang="it-IT" sz="1800" b="1" dirty="0" smtClean="0">
                <a:solidFill>
                  <a:srgbClr val="FF0000"/>
                </a:solidFill>
              </a:rPr>
              <a:t>874.940</a:t>
            </a:r>
            <a:r>
              <a:rPr lang="it-IT" sz="1800" b="1" dirty="0" smtClean="0"/>
              <a:t>      (- 34.470  RISPETTO AL 2007)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1800" b="1" dirty="0" smtClean="0"/>
              <a:t>                                                                                                              </a:t>
            </a:r>
            <a:r>
              <a:rPr lang="it-IT" sz="4000" b="1" dirty="0" smtClean="0"/>
              <a:t>- 4,17%</a:t>
            </a:r>
            <a:endParaRPr lang="it-IT" sz="4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1800" b="1" dirty="0" smtClean="0"/>
              <a:t>DENUNCE </a:t>
            </a:r>
            <a:r>
              <a:rPr lang="it-IT" sz="1800" b="1" dirty="0" err="1" smtClean="0"/>
              <a:t>DI</a:t>
            </a:r>
            <a:r>
              <a:rPr lang="it-IT" sz="1800" b="1" dirty="0" smtClean="0"/>
              <a:t> INFORTUNI ANNO 2001    </a:t>
            </a:r>
            <a:r>
              <a:rPr lang="it-IT" sz="1800" b="1" dirty="0" smtClean="0">
                <a:solidFill>
                  <a:srgbClr val="FF0000"/>
                </a:solidFill>
              </a:rPr>
              <a:t>1.023.379</a:t>
            </a:r>
            <a:endParaRPr lang="it-IT" sz="1800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1800" b="1" dirty="0" smtClean="0"/>
              <a:t>DENUNCE </a:t>
            </a:r>
            <a:r>
              <a:rPr lang="it-IT" sz="1800" b="1" dirty="0" err="1" smtClean="0"/>
              <a:t>DI</a:t>
            </a:r>
            <a:r>
              <a:rPr lang="it-IT" sz="1800" b="1" dirty="0" smtClean="0"/>
              <a:t> INFORTUNI ANNO 2008        </a:t>
            </a:r>
            <a:r>
              <a:rPr lang="it-IT" sz="1800" b="1" dirty="0" smtClean="0">
                <a:solidFill>
                  <a:schemeClr val="accent3"/>
                </a:solidFill>
              </a:rPr>
              <a:t>874.940   </a:t>
            </a:r>
            <a:r>
              <a:rPr lang="it-IT" sz="1800" b="1" dirty="0" smtClean="0"/>
              <a:t>                  </a:t>
            </a:r>
            <a:r>
              <a:rPr lang="it-IT" sz="4000" b="1" dirty="0" smtClean="0"/>
              <a:t>- 14,5%</a:t>
            </a:r>
            <a:endParaRPr lang="it-IT" sz="4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it-IT" sz="1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1800" b="1" dirty="0" smtClean="0"/>
              <a:t> </a:t>
            </a:r>
            <a:endParaRPr lang="it-IT" sz="1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/>
              <a:t> </a:t>
            </a:r>
            <a:endParaRPr lang="it-IT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142875" y="2071688"/>
            <a:ext cx="8929688" cy="27860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it-IT" smtClean="0"/>
          </a:p>
          <a:p>
            <a:pPr eaLnBrk="1" hangingPunct="1">
              <a:buFont typeface="Arial" charset="0"/>
              <a:buNone/>
            </a:pPr>
            <a:r>
              <a:rPr lang="it-IT" sz="2800" b="1" smtClean="0"/>
              <a:t>INFORTUNI ANNO 2007      </a:t>
            </a:r>
            <a:r>
              <a:rPr lang="it-IT" sz="2800" b="1" smtClean="0">
                <a:solidFill>
                  <a:srgbClr val="FF0000"/>
                </a:solidFill>
              </a:rPr>
              <a:t>30.099</a:t>
            </a:r>
            <a:endParaRPr lang="it-IT" sz="2800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endParaRPr lang="it-IT" sz="1800" smtClean="0"/>
          </a:p>
          <a:p>
            <a:pPr eaLnBrk="1" hangingPunct="1">
              <a:buFont typeface="Arial" charset="0"/>
              <a:buNone/>
            </a:pPr>
            <a:r>
              <a:rPr lang="it-IT" sz="1800" b="1" smtClean="0"/>
              <a:t> </a:t>
            </a:r>
            <a:endParaRPr lang="it-IT" sz="1800" smtClean="0"/>
          </a:p>
          <a:p>
            <a:pPr eaLnBrk="1" hangingPunct="1">
              <a:buFont typeface="Arial" charset="0"/>
              <a:buNone/>
            </a:pPr>
            <a:r>
              <a:rPr lang="it-IT" sz="2800" b="1" smtClean="0"/>
              <a:t>INFORTUNI ANNO 2008      </a:t>
            </a:r>
            <a:r>
              <a:rPr lang="it-IT" sz="2800" b="1" smtClean="0">
                <a:solidFill>
                  <a:srgbClr val="00B0F0"/>
                </a:solidFill>
              </a:rPr>
              <a:t>28.719</a:t>
            </a:r>
            <a:r>
              <a:rPr lang="it-IT" sz="2800" b="1" smtClean="0"/>
              <a:t>        </a:t>
            </a:r>
            <a:r>
              <a:rPr lang="it-IT" sz="2800" b="1" smtClean="0">
                <a:solidFill>
                  <a:srgbClr val="92D050"/>
                </a:solidFill>
              </a:rPr>
              <a:t>- 1.380     </a:t>
            </a:r>
            <a:r>
              <a:rPr lang="it-IT" sz="2800" b="1" smtClean="0">
                <a:solidFill>
                  <a:srgbClr val="FFFF00"/>
                </a:solidFill>
              </a:rPr>
              <a:t>(- 4,6%)</a:t>
            </a:r>
            <a:endParaRPr lang="it-IT" sz="2800" smtClean="0">
              <a:solidFill>
                <a:srgbClr val="FFFF00"/>
              </a:solidFill>
            </a:endParaRPr>
          </a:p>
          <a:p>
            <a:pPr eaLnBrk="1" hangingPunct="1">
              <a:buFont typeface="Arial" charset="0"/>
              <a:buNone/>
            </a:pPr>
            <a:endParaRPr lang="it-IT" smtClean="0"/>
          </a:p>
          <a:p>
            <a:pPr eaLnBrk="1" hangingPunct="1"/>
            <a:endParaRPr lang="it-IT" smtClean="0"/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107950" y="1281113"/>
            <a:ext cx="8928100" cy="5762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/>
              <a:t>DATI CAMPANIA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0" y="2428875"/>
            <a:ext cx="8929688" cy="27860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it-IT" smtClean="0"/>
          </a:p>
          <a:p>
            <a:pPr eaLnBrk="1" hangingPunct="1"/>
            <a:r>
              <a:rPr lang="it-IT" sz="2800" b="1" smtClean="0"/>
              <a:t>ANNO 2001                   </a:t>
            </a:r>
            <a:r>
              <a:rPr lang="it-IT" sz="2800" b="1" smtClean="0">
                <a:solidFill>
                  <a:srgbClr val="FF0000"/>
                </a:solidFill>
              </a:rPr>
              <a:t>1.546</a:t>
            </a:r>
            <a:endParaRPr lang="it-IT" sz="2800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endParaRPr lang="it-IT" sz="2800" smtClean="0"/>
          </a:p>
          <a:p>
            <a:pPr eaLnBrk="1" hangingPunct="1"/>
            <a:r>
              <a:rPr lang="it-IT" sz="2800" b="1" smtClean="0"/>
              <a:t>ANNO 2009                  </a:t>
            </a:r>
            <a:r>
              <a:rPr lang="it-IT" sz="2800" b="1" smtClean="0">
                <a:solidFill>
                  <a:srgbClr val="C00000"/>
                </a:solidFill>
              </a:rPr>
              <a:t>1.120</a:t>
            </a:r>
            <a:r>
              <a:rPr lang="it-IT" sz="2800" b="1" smtClean="0"/>
              <a:t>        - 426     </a:t>
            </a:r>
            <a:r>
              <a:rPr lang="it-IT" sz="2800" b="1" smtClean="0">
                <a:solidFill>
                  <a:srgbClr val="FFFF00"/>
                </a:solidFill>
              </a:rPr>
              <a:t>- 28%</a:t>
            </a:r>
            <a:endParaRPr lang="it-IT" sz="2800" smtClean="0">
              <a:solidFill>
                <a:srgbClr val="FFFF00"/>
              </a:solidFill>
            </a:endParaRPr>
          </a:p>
          <a:p>
            <a:pPr eaLnBrk="1" hangingPunct="1">
              <a:buFont typeface="Arial" charset="0"/>
              <a:buNone/>
            </a:pPr>
            <a:endParaRPr lang="it-IT" smtClean="0"/>
          </a:p>
          <a:p>
            <a:pPr eaLnBrk="1" hangingPunct="1"/>
            <a:endParaRPr lang="it-IT" smtClean="0"/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107950" y="1357313"/>
            <a:ext cx="8928100" cy="5762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/>
              <a:t>INCIDENTI MORTALI IN ITALIA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olo 1"/>
          <p:cNvSpPr>
            <a:spLocks noGrp="1"/>
          </p:cNvSpPr>
          <p:nvPr>
            <p:ph type="title"/>
          </p:nvPr>
        </p:nvSpPr>
        <p:spPr>
          <a:xfrm>
            <a:off x="107950" y="1052513"/>
            <a:ext cx="8928100" cy="1019175"/>
          </a:xfrm>
        </p:spPr>
        <p:txBody>
          <a:bodyPr/>
          <a:lstStyle/>
          <a:p>
            <a:pPr eaLnBrk="1" hangingPunct="1"/>
            <a:r>
              <a:rPr lang="it-IT" sz="4000" b="1" smtClean="0"/>
              <a:t>CAMPANIA INCIDENTI MORTALI</a:t>
            </a:r>
            <a:endParaRPr lang="it-IT" sz="4000" smtClean="0"/>
          </a:p>
        </p:txBody>
      </p:sp>
      <p:sp>
        <p:nvSpPr>
          <p:cNvPr id="17411" name="Segnaposto contenuto 2"/>
          <p:cNvSpPr>
            <a:spLocks noGrp="1"/>
          </p:cNvSpPr>
          <p:nvPr>
            <p:ph idx="1"/>
          </p:nvPr>
        </p:nvSpPr>
        <p:spPr>
          <a:xfrm>
            <a:off x="107950" y="2714625"/>
            <a:ext cx="8928100" cy="35226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it-IT" b="1" smtClean="0"/>
              <a:t>ANNO 2001                     </a:t>
            </a:r>
            <a:r>
              <a:rPr lang="it-IT" b="1" smtClean="0">
                <a:solidFill>
                  <a:srgbClr val="FF0000"/>
                </a:solidFill>
              </a:rPr>
              <a:t>96</a:t>
            </a:r>
            <a:endParaRPr lang="it-IT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it-IT" b="1" smtClean="0"/>
              <a:t> </a:t>
            </a:r>
            <a:endParaRPr lang="it-IT" smtClean="0"/>
          </a:p>
          <a:p>
            <a:pPr eaLnBrk="1" hangingPunct="1">
              <a:buFont typeface="Arial" charset="0"/>
              <a:buNone/>
            </a:pPr>
            <a:r>
              <a:rPr lang="it-IT" b="1" smtClean="0"/>
              <a:t> </a:t>
            </a:r>
            <a:endParaRPr lang="it-IT" smtClean="0"/>
          </a:p>
          <a:p>
            <a:pPr eaLnBrk="1" hangingPunct="1">
              <a:buFont typeface="Arial" charset="0"/>
              <a:buNone/>
            </a:pPr>
            <a:r>
              <a:rPr lang="it-IT" b="1" smtClean="0"/>
              <a:t>ANNO 2008                     </a:t>
            </a:r>
            <a:r>
              <a:rPr lang="it-IT" b="1" smtClean="0">
                <a:solidFill>
                  <a:srgbClr val="FF0000"/>
                </a:solidFill>
              </a:rPr>
              <a:t>72</a:t>
            </a:r>
            <a:r>
              <a:rPr lang="it-IT" b="1" smtClean="0"/>
              <a:t>      </a:t>
            </a:r>
            <a:r>
              <a:rPr lang="it-IT" b="1" smtClean="0">
                <a:solidFill>
                  <a:srgbClr val="00B050"/>
                </a:solidFill>
              </a:rPr>
              <a:t>- 24        </a:t>
            </a:r>
            <a:r>
              <a:rPr lang="it-IT" b="1" smtClean="0">
                <a:solidFill>
                  <a:srgbClr val="FFFF00"/>
                </a:solidFill>
              </a:rPr>
              <a:t>- 25%  </a:t>
            </a:r>
            <a:endParaRPr lang="it-IT" smtClean="0">
              <a:solidFill>
                <a:srgbClr val="FFFF00"/>
              </a:solidFill>
            </a:endParaRPr>
          </a:p>
          <a:p>
            <a:pPr eaLnBrk="1" hangingPunct="1"/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8435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it-IT" sz="4000" b="1" smtClean="0">
                <a:solidFill>
                  <a:srgbClr val="0070C0"/>
                </a:solidFill>
              </a:rPr>
              <a:t>TROPPI MORTI ANCORA !!!</a:t>
            </a:r>
          </a:p>
          <a:p>
            <a:pPr algn="ctr" eaLnBrk="1" hangingPunct="1">
              <a:buFont typeface="Arial" charset="0"/>
              <a:buNone/>
            </a:pPr>
            <a:r>
              <a:rPr lang="it-IT" sz="4000" b="1" smtClean="0">
                <a:solidFill>
                  <a:srgbClr val="0070C0"/>
                </a:solidFill>
              </a:rPr>
              <a:t> </a:t>
            </a:r>
          </a:p>
          <a:p>
            <a:pPr algn="ctr" eaLnBrk="1" hangingPunct="1">
              <a:buFont typeface="Arial" charset="0"/>
              <a:buNone/>
            </a:pPr>
            <a:r>
              <a:rPr lang="it-IT" sz="4000" b="1" smtClean="0">
                <a:solidFill>
                  <a:srgbClr val="0070C0"/>
                </a:solidFill>
              </a:rPr>
              <a:t>TROPPI INFORTUNI ANCORA!!!</a:t>
            </a:r>
          </a:p>
          <a:p>
            <a:pPr algn="ctr" eaLnBrk="1" hangingPunct="1">
              <a:buFont typeface="Arial" charset="0"/>
              <a:buNone/>
            </a:pPr>
            <a:r>
              <a:rPr lang="it-IT" sz="4000" b="1" smtClean="0">
                <a:solidFill>
                  <a:srgbClr val="0070C0"/>
                </a:solidFill>
              </a:rPr>
              <a:t> </a:t>
            </a:r>
          </a:p>
          <a:p>
            <a:pPr algn="ctr" eaLnBrk="1" hangingPunct="1">
              <a:buFont typeface="Arial" charset="0"/>
              <a:buNone/>
            </a:pPr>
            <a:r>
              <a:rPr lang="it-IT" sz="4000" b="1" smtClean="0">
                <a:solidFill>
                  <a:srgbClr val="0070C0"/>
                </a:solidFill>
              </a:rPr>
              <a:t>TROPPE MALATTIE ANCORA!!!</a:t>
            </a:r>
          </a:p>
          <a:p>
            <a:pPr eaLnBrk="1" hangingPunct="1"/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9459" name="Segnaposto contenuto 2"/>
          <p:cNvSpPr>
            <a:spLocks noGrp="1"/>
          </p:cNvSpPr>
          <p:nvPr>
            <p:ph idx="1"/>
          </p:nvPr>
        </p:nvSpPr>
        <p:spPr>
          <a:xfrm>
            <a:off x="107950" y="2200275"/>
            <a:ext cx="8928100" cy="33718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it-IT" sz="4400" b="1" smtClean="0">
                <a:solidFill>
                  <a:srgbClr val="0070C0"/>
                </a:solidFill>
              </a:rPr>
              <a:t>LE CONDIZIONI DI SICUREZZA E DI SALUTE DEI LAVORATORI SI DECIDONO PRIMA DELL’ESECUZIONE DEI LAVORI</a:t>
            </a:r>
            <a:endParaRPr lang="it-IT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2875" y="2128838"/>
            <a:ext cx="8929688" cy="3014662"/>
          </a:xfrm>
        </p:spPr>
        <p:txBody>
          <a:bodyPr rtlCol="0">
            <a:normAutofit fontScale="85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>
                <a:solidFill>
                  <a:srgbClr val="0070C0"/>
                </a:solidFill>
              </a:rPr>
              <a:t>L’ORIGINE DEGLI INFORTUNI NON E’ DA RICERCARE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>
                <a:solidFill>
                  <a:srgbClr val="0070C0"/>
                </a:solidFill>
              </a:rPr>
              <a:t> NELLA FATALITA’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>
                <a:solidFill>
                  <a:srgbClr val="0070C0"/>
                </a:solidFill>
              </a:rPr>
              <a:t>MA TROVA LA CAUSA PRINCIPALE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>
                <a:solidFill>
                  <a:srgbClr val="0070C0"/>
                </a:solidFill>
              </a:rPr>
              <a:t> NELLA SITUAZIONE </a:t>
            </a:r>
            <a:r>
              <a:rPr lang="it-IT" b="1" dirty="0" err="1" smtClean="0">
                <a:solidFill>
                  <a:srgbClr val="0070C0"/>
                </a:solidFill>
              </a:rPr>
              <a:t>DI</a:t>
            </a:r>
            <a:r>
              <a:rPr lang="it-IT" b="1" dirty="0" smtClean="0">
                <a:solidFill>
                  <a:srgbClr val="0070C0"/>
                </a:solidFill>
              </a:rPr>
              <a:t> ILLEGALITA’ DIFFUSA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>
                <a:solidFill>
                  <a:srgbClr val="0070C0"/>
                </a:solidFill>
              </a:rPr>
              <a:t>DEI  CANTIERI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>
                <a:solidFill>
                  <a:srgbClr val="0070C0"/>
                </a:solidFill>
              </a:rPr>
              <a:t>CON PARALLELA VIOLAZIONE DELLE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>
                <a:solidFill>
                  <a:srgbClr val="0070C0"/>
                </a:solidFill>
              </a:rPr>
              <a:t> NORME SULLA SICUREZZA E IGIENE DEL LAVORO</a:t>
            </a:r>
            <a:endParaRPr lang="it-IT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950" y="1000125"/>
            <a:ext cx="8928100" cy="5429250"/>
          </a:xfrm>
        </p:spPr>
        <p:txBody>
          <a:bodyPr rtlCol="0">
            <a:normAutofit/>
          </a:bodyPr>
          <a:lstStyle/>
          <a:p>
            <a:pPr indent="20638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>
                <a:solidFill>
                  <a:srgbClr val="FF0000"/>
                </a:solidFill>
              </a:rPr>
              <a:t>MAGGIORE ATTENZIONE DEL COMMITTENTE NEL MOMENTO DELLA SCELTA DELL’IMPRESA ESECUTRICE</a:t>
            </a:r>
          </a:p>
          <a:p>
            <a:pPr indent="20638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it-IT" b="1" dirty="0" smtClean="0">
              <a:solidFill>
                <a:srgbClr val="FF0000"/>
              </a:solidFill>
            </a:endParaRPr>
          </a:p>
          <a:p>
            <a:pPr indent="20638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>
                <a:solidFill>
                  <a:srgbClr val="0070C0"/>
                </a:solidFill>
              </a:rPr>
              <a:t>MAGGIORE COORDINAMENTO TRA GLI ENTI PREPOSTI AI CONTROLLI</a:t>
            </a:r>
          </a:p>
          <a:p>
            <a:pPr indent="20638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 smtClean="0">
              <a:solidFill>
                <a:srgbClr val="0070C0"/>
              </a:solidFill>
            </a:endParaRPr>
          </a:p>
          <a:p>
            <a:pPr indent="20638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>
                <a:solidFill>
                  <a:srgbClr val="00B050"/>
                </a:solidFill>
              </a:rPr>
              <a:t>PIANI </a:t>
            </a:r>
            <a:r>
              <a:rPr lang="it-IT" b="1" dirty="0" err="1" smtClean="0">
                <a:solidFill>
                  <a:srgbClr val="00B050"/>
                </a:solidFill>
              </a:rPr>
              <a:t>DI</a:t>
            </a:r>
            <a:r>
              <a:rPr lang="it-IT" b="1" dirty="0" smtClean="0">
                <a:solidFill>
                  <a:srgbClr val="00B050"/>
                </a:solidFill>
              </a:rPr>
              <a:t> SICUREZZA SOTTOPOSTI A VERIFICA OBBLIGATORIA PRIMA </a:t>
            </a:r>
            <a:r>
              <a:rPr lang="it-IT" b="1" dirty="0" err="1" smtClean="0">
                <a:solidFill>
                  <a:srgbClr val="00B050"/>
                </a:solidFill>
              </a:rPr>
              <a:t>DI</a:t>
            </a:r>
            <a:r>
              <a:rPr lang="it-IT" b="1" dirty="0" smtClean="0">
                <a:solidFill>
                  <a:srgbClr val="00B050"/>
                </a:solidFill>
              </a:rPr>
              <a:t> OGNI GARA</a:t>
            </a:r>
            <a:endParaRPr lang="it-IT" dirty="0" smtClean="0">
              <a:solidFill>
                <a:srgbClr val="00B05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7.0&quot;&gt;&lt;object type=&quot;1&quot; unique_id=&quot;10001&quot;&gt;&lt;object type=&quot;2&quot; unique_id=&quot;10002&quot;&gt;&lt;object type=&quot;3&quot; unique_id=&quot;10004&quot;&gt;&lt;property id=&quot;20148&quot; value=&quot;5&quot;/&gt;&lt;property id=&quot;20300&quot; value=&quot;Slide 1&quot;/&gt;&lt;property id=&quot;20307&quot; value=&quot;258&quot;/&gt;&lt;/object&gt;&lt;object type=&quot;3&quot; unique_id=&quot;10005&quot;&gt;&lt;property id=&quot;20148&quot; value=&quot;5&quot;/&gt;&lt;property id=&quot;20300&quot; value=&quot;Slide 2 - &amp;quot;DATI   I.N.A.I.L. &amp;#x0D;&amp;#x0A;ULTIMO RAPPORTO REGIONALE DEL 30 APRILE 2009&amp;quot;&quot;/&gt;&lt;property id=&quot;20307&quot; value=&quot;263&quot;/&gt;&lt;/object&gt;&lt;object type=&quot;3&quot; unique_id=&quot;10127&quot;&gt;&lt;property id=&quot;20148&quot; value=&quot;5&quot;/&gt;&lt;property id=&quot;20300&quot; value=&quot;Slide 3 - &amp;quot;DATI CAMPANIA&amp;quot;&quot;/&gt;&lt;property id=&quot;20307&quot; value=&quot;265&quot;/&gt;&lt;/object&gt;&lt;object type=&quot;3&quot; unique_id=&quot;10128&quot;&gt;&lt;property id=&quot;20148&quot; value=&quot;5&quot;/&gt;&lt;property id=&quot;20300&quot; value=&quot;Slide 4 - &amp;quot;INCIDENTI MORTALI IN ITALIA&amp;quot;&quot;/&gt;&lt;property id=&quot;20307&quot; value=&quot;266&quot;/&gt;&lt;/object&gt;&lt;object type=&quot;3&quot; unique_id=&quot;10129&quot;&gt;&lt;property id=&quot;20148&quot; value=&quot;5&quot;/&gt;&lt;property id=&quot;20300&quot; value=&quot;Slide 5 - &amp;quot;CAMPANIA INCIDENTI MORTALI&amp;quot;&quot;/&gt;&lt;property id=&quot;20307&quot; value=&quot;274&quot;/&gt;&lt;/object&gt;&lt;object type=&quot;3&quot; unique_id=&quot;10130&quot;&gt;&lt;property id=&quot;20148&quot; value=&quot;5&quot;/&gt;&lt;property id=&quot;20300&quot; value=&quot;Slide 6&quot;/&gt;&lt;property id=&quot;20307&quot; value=&quot;267&quot;/&gt;&lt;/object&gt;&lt;object type=&quot;3&quot; unique_id=&quot;10131&quot;&gt;&lt;property id=&quot;20148&quot; value=&quot;5&quot;/&gt;&lt;property id=&quot;20300&quot; value=&quot;Slide 7&quot;/&gt;&lt;property id=&quot;20307&quot; value=&quot;268&quot;/&gt;&lt;/object&gt;&lt;object type=&quot;3&quot; unique_id=&quot;10132&quot;&gt;&lt;property id=&quot;20148&quot; value=&quot;5&quot;/&gt;&lt;property id=&quot;20300&quot; value=&quot;Slide 8&quot;/&gt;&lt;property id=&quot;20307&quot; value=&quot;269&quot;/&gt;&lt;/object&gt;&lt;object type=&quot;3&quot; unique_id=&quot;10133&quot;&gt;&lt;property id=&quot;20148&quot; value=&quot;5&quot;/&gt;&lt;property id=&quot;20300&quot; value=&quot;Slide 9&quot;/&gt;&lt;property id=&quot;20307&quot; value=&quot;270&quot;/&gt;&lt;/object&gt;&lt;object type=&quot;3&quot; unique_id=&quot;10134&quot;&gt;&lt;property id=&quot;20148&quot; value=&quot;5&quot;/&gt;&lt;property id=&quot;20300&quot; value=&quot;Slide 10 - &amp;quot;I CONTROLLI  NEI  CANTIERI EDILI&amp;quot;&quot;/&gt;&lt;property id=&quot;20307&quot; value=&quot;272&quot;/&gt;&lt;/object&gt;&lt;object type=&quot;3&quot; unique_id=&quot;10135&quot;&gt;&lt;property id=&quot;20148&quot; value=&quot;5&quot;/&gt;&lt;property id=&quot;20300&quot; value=&quot;Slide 11 - &amp;quot;PRINCIPALI PROBLEMATICHE &amp;#x0D;&amp;#x0A;LEGATE AGLI APPALTI PUBBLICI&amp;quot;&quot;/&gt;&lt;property id=&quot;20307&quot; value=&quot;271&quot;/&gt;&lt;/object&gt;&lt;object type=&quot;3&quot; unique_id=&quot;10136&quot;&gt;&lt;property id=&quot;20148&quot; value=&quot;5&quot;/&gt;&lt;property id=&quot;20300&quot; value=&quot;Slide 12 - &amp;quot;PRINCIPALI CAUSE CHE DETERMINANO GLI INFORTUNI AI LAVORATORI EXTRACOMUNITARI&amp;quot;&quot;/&gt;&lt;property id=&quot;20307&quot; value=&quot;273&quot;/&gt;&lt;/object&gt;&lt;/object&gt;&lt;object type=&quot;8&quot; unique_id=&quot;1001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</TotalTime>
  <Words>137</Words>
  <Application>Microsoft Office PowerPoint</Application>
  <PresentationFormat>Presentazione su schermo (4:3)</PresentationFormat>
  <Paragraphs>67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Office Theme</vt:lpstr>
      <vt:lpstr>Diapositiva 1</vt:lpstr>
      <vt:lpstr>DATI   I.N.A.I.L.  ULTIMO RAPPORTO REGIONALE DEL 30 APRILE 2009</vt:lpstr>
      <vt:lpstr>DATI CAMPANIA</vt:lpstr>
      <vt:lpstr>INCIDENTI MORTALI IN ITALIA</vt:lpstr>
      <vt:lpstr>CAMPANIA INCIDENTI MORTALI</vt:lpstr>
      <vt:lpstr>Diapositiva 6</vt:lpstr>
      <vt:lpstr>Diapositiva 7</vt:lpstr>
      <vt:lpstr>Diapositiva 8</vt:lpstr>
      <vt:lpstr>Diapositiva 9</vt:lpstr>
      <vt:lpstr>I CONTROLLI  NEI  CANTIERI EDILI</vt:lpstr>
      <vt:lpstr>PRINCIPALI PROBLEMATICHE  LEGATE AGLI APPALTI PUBBLICI</vt:lpstr>
      <vt:lpstr>PRINCIPALI CAUSE CHE DETERMINANO GLI INFORTUNI AI LAVORATORI EXTRACOMUNITARI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Uni</dc:creator>
  <cp:lastModifiedBy>Default</cp:lastModifiedBy>
  <cp:revision>25</cp:revision>
  <dcterms:created xsi:type="dcterms:W3CDTF">2010-01-20T10:20:26Z</dcterms:created>
  <dcterms:modified xsi:type="dcterms:W3CDTF">2010-01-21T06:35:20Z</dcterms:modified>
</cp:coreProperties>
</file>